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m+pJ71VrtB9cA9L772sU3lHOl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/>
    <p:restoredTop sz="94690"/>
  </p:normalViewPr>
  <p:slideViewPr>
    <p:cSldViewPr snapToGrid="0">
      <p:cViewPr varScale="1">
        <p:scale>
          <a:sx n="99" d="100"/>
          <a:sy n="99" d="100"/>
        </p:scale>
        <p:origin x="137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eb4b1f1ad_0_5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6eb4b1f1a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g6eb4b1f1ad_0_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eb4b1f1ad_0_34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6eb4b1f1a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2" name="Google Shape;182;g6eb4b1f1ad_0_3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eb4b1f1ad_0_42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6eb4b1f1a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6eb4b1f1ad_0_4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eb4b1f1ad_0_49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6eb4b1f1ad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g6eb4b1f1ad_0_49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eb4b1f1ad_0_65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6eb4b1f1a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6" name="Google Shape;206;g6eb4b1f1ad_0_6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eb4b1f1ad_0_73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6eb4b1f1ad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4" name="Google Shape;214;g6eb4b1f1ad_0_73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motivation of this project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3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p4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Here, we make the claim of this project.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Here is our proposed solution. </a:t>
            </a:r>
            <a:endParaRPr/>
          </a:p>
        </p:txBody>
      </p:sp>
      <p:sp>
        <p:nvSpPr>
          <p:cNvPr id="132" name="Google Shape;132;p7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b4b1f1a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eb4b1f1ad_0_8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6eb4b1f1ad_0_82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 the rest of this presentation, I’m going to talk about following contents: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6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6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8229600" cy="585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 txBox="1"/>
          <p:nvPr/>
        </p:nvSpPr>
        <p:spPr>
          <a:xfrm>
            <a:off x="152400" y="1116225"/>
            <a:ext cx="8839200" cy="21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Grad-CAM: Visual Explanations from Deep Networks via Gradient-based Localization</a:t>
            </a:r>
            <a:endParaRPr sz="36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76200" y="4972374"/>
            <a:ext cx="883920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SzPts val="2200"/>
            </a:pPr>
            <a:r>
              <a:rPr lang="en-IN" sz="2400" dirty="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Presenter: </a:t>
            </a:r>
            <a:r>
              <a:rPr lang="en-IN" sz="2400" dirty="0" err="1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Sanchit</a:t>
            </a:r>
            <a:r>
              <a:rPr lang="en-IN" sz="2400" dirty="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 Sinha</a:t>
            </a:r>
          </a:p>
          <a:p>
            <a:pPr algn="ctr"/>
            <a:r>
              <a:rPr lang="en-IN" sz="2000" dirty="0">
                <a:highlight>
                  <a:srgbClr val="FFFF00"/>
                </a:highlight>
              </a:rPr>
              <a:t>https://</a:t>
            </a:r>
            <a:r>
              <a:rPr lang="en-IN" sz="2000" dirty="0" err="1">
                <a:highlight>
                  <a:srgbClr val="FFFF00"/>
                </a:highlight>
              </a:rPr>
              <a:t>qdata.github.io</a:t>
            </a:r>
            <a:r>
              <a:rPr lang="en-IN" sz="2000" dirty="0">
                <a:highlight>
                  <a:srgbClr val="FFFF00"/>
                </a:highlight>
              </a:rPr>
              <a:t>/deep2Read/</a:t>
            </a:r>
            <a:r>
              <a:rPr lang="en-IN" sz="2000" dirty="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lang="en-IN" sz="1200" dirty="0"/>
          </a:p>
        </p:txBody>
      </p:sp>
      <p:sp>
        <p:nvSpPr>
          <p:cNvPr id="96" name="Google Shape;96;p1"/>
          <p:cNvSpPr txBox="1"/>
          <p:nvPr/>
        </p:nvSpPr>
        <p:spPr>
          <a:xfrm>
            <a:off x="76200" y="4419600"/>
            <a:ext cx="8839200" cy="427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3</a:t>
            </a:r>
            <a:r>
              <a:rPr lang="en-US" sz="22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2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Feb</a:t>
            </a:r>
            <a:r>
              <a:rPr lang="en-US" sz="22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 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- Localization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9" name="Google Shape;169;p1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70" name="Google Shape;17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775" y="2176138"/>
            <a:ext cx="6343001" cy="31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eb4b1f1ad_0_5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- Segmentation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7" name="Google Shape;177;g6eb4b1f1ad_0_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78" name="Google Shape;178;g6eb4b1f1a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488" y="1693575"/>
            <a:ext cx="7477035" cy="464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eb4b1f1ad_0_34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- Diagnosis 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5" name="Google Shape;185;g6eb4b1f1ad_0_3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86" name="Google Shape;186;g6eb4b1f1ad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525" y="1463525"/>
            <a:ext cx="5636920" cy="52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eb4b1f1ad_0_42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-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Adversarial</a:t>
            </a: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3" name="Google Shape;193;g6eb4b1f1ad_0_4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94" name="Google Shape;194;g6eb4b1f1ad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550" y="1436100"/>
            <a:ext cx="6248400" cy="5098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eb4b1f1ad_0_49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-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Bias</a:t>
            </a: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1" name="Google Shape;201;g6eb4b1f1ad_0_4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02" name="Google Shape;202;g6eb4b1f1ad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475" y="1471225"/>
            <a:ext cx="6248401" cy="513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eb4b1f1ad_0_65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-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Captioning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9" name="Google Shape;209;g6eb4b1f1ad_0_6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210" name="Google Shape;210;g6eb4b1f1ad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8675"/>
            <a:ext cx="8839203" cy="4316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eb4b1f1ad_0_73"/>
          <p:cNvSpPr/>
          <p:nvPr/>
        </p:nvSpPr>
        <p:spPr>
          <a:xfrm>
            <a:off x="373077" y="152400"/>
            <a:ext cx="8006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Experimental Results - </a:t>
            </a:r>
            <a:r>
              <a:rPr lang="en-US" sz="36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VQA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7" name="Google Shape;217;g6eb4b1f1ad_0_7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18" name="Google Shape;218;g6eb4b1f1ad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7800"/>
            <a:ext cx="4142112" cy="279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6eb4b1f1ad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500" y="3999100"/>
            <a:ext cx="4576276" cy="24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References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5" name="Google Shape;225;p13"/>
          <p:cNvSpPr txBox="1"/>
          <p:nvPr/>
        </p:nvSpPr>
        <p:spPr>
          <a:xfrm>
            <a:off x="9525" y="1752600"/>
            <a:ext cx="90678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0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D. Erhan, Y. Bengio, A. Courville, and P. Vincent. Visualizing Higher-layer Features of a Deep Network. University of Montreal, 1341, 2009. 3 17. </a:t>
            </a:r>
            <a:endParaRPr sz="20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-US" sz="20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M. Everingham, L. Van Gool, C. K. I. Williams, J. Winn, and A. Zisserman. The PASCAL Visual Object Classes Challenge 2007 (VOC2007) Results.</a:t>
            </a:r>
            <a:endParaRPr sz="20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2000"/>
              <a:buFont typeface="Georgia"/>
              <a:buChar char="●"/>
            </a:pPr>
            <a:r>
              <a:rPr lang="en-US" sz="20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M. Oquab, L. Bottou, I. Laptev, and J. Sivic. Is object localization for free? – weakly-supervised learning with convolutional neural networks. In CVPR, 2015.</a:t>
            </a:r>
            <a:endParaRPr sz="20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6" name="Google Shape;226;p1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Motivation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515125" y="1826450"/>
            <a:ext cx="8063400" cy="44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Answer these questions: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○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Why do neural networks predict the way they do?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Why do NNs make predictions which seem to be totally irrelevant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What parts of an image are the most useful in predictions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Does adversarial perturbation of image change where the NN “look”?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Generalize an explainability method which works across all types and varieties of CNNs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Should also work on different domains - classification, segmentation, VQA, etc.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Background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398100" y="1920075"/>
            <a:ext cx="8238900" cy="42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Explainability and performance are often a tradeoff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Simple rule based classifiers with very high explainability do not perform well on complex tasks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Complex DNNs are often considered “black boxes” but are very good at complex tasks (sometimes better than humans)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GradCAM builts with inspiration from Class Activation Mapping which was proposed to find the “active” regions in pure CNNs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Guided Backprop was the first such technique to venture into explainability - it gives high quality pixel-space gradient visualization methods.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Deconvolution is also similar to Guided Backprop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Related Work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0" name="Google Shape;120;p4"/>
          <p:cNvSpPr txBox="1"/>
          <p:nvPr/>
        </p:nvSpPr>
        <p:spPr>
          <a:xfrm>
            <a:off x="374700" y="1779625"/>
            <a:ext cx="8344200" cy="4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Guided Backprop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Deconvolutions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CAM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VQA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Localization/Segmentation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Claim / Target Task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p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28" name="Google Shape;128;p5"/>
          <p:cNvSpPr txBox="1"/>
          <p:nvPr/>
        </p:nvSpPr>
        <p:spPr>
          <a:xfrm>
            <a:off x="373075" y="1604075"/>
            <a:ext cx="85215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Class-discriminative localization technique that generates visual explanations for any CNN-based network 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Apply Grad-CAM to existing top-performing classification, captioning and VQA models.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Proof-of-concept of how interpretable GradCAM visualizations help in diagnosing failure modes 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Present Grad-CAM visualizations for ResNets 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Neuron importance from Grad-CAM and neuron names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Proposed Solution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5" name="Google Shape;135;p7" descr="Inline image 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7" descr="https://www.uni-marburg.de/sprachenzentrum/sprachen-tandem/icons/classic-timer-icon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7"/>
          <p:cNvSpPr txBox="1"/>
          <p:nvPr/>
        </p:nvSpPr>
        <p:spPr>
          <a:xfrm>
            <a:off x="460375" y="1660425"/>
            <a:ext cx="8063400" cy="48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First taking derivatives with respect to the  output (before the softmax) of a particular class</a:t>
            </a:r>
            <a:r>
              <a:rPr lang="en-US">
                <a:latin typeface="Georgia"/>
                <a:ea typeface="Georgia"/>
                <a:cs typeface="Georgia"/>
                <a:sym typeface="Georgia"/>
              </a:rPr>
              <a:t>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Global average pooling over the width*height of the desired map. Obtaining map level importance score.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As we are only interested in the activations which give “positive” influence on the scores, we have to remove the negative gradients. So we apply the ReLU operation.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Georgia"/>
                <a:ea typeface="Georgia"/>
                <a:cs typeface="Georgia"/>
                <a:sym typeface="Georgia"/>
              </a:rPr>
              <a:t>	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8" name="Google Shape;13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1975" y="3041800"/>
            <a:ext cx="3137824" cy="147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0712" y="5359800"/>
            <a:ext cx="3722725" cy="13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Implementation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8"/>
          <p:cNvSpPr txBox="1">
            <a:spLocks noGrp="1"/>
          </p:cNvSpPr>
          <p:nvPr>
            <p:ph type="body" idx="1"/>
          </p:nvPr>
        </p:nvSpPr>
        <p:spPr>
          <a:xfrm>
            <a:off x="373075" y="1560525"/>
            <a:ext cx="8229600" cy="52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-US" sz="18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Only used the Convolution layer output from the last convolution layer before the fully connected layers.</a:t>
            </a: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Why? - The last layer will have the largest receptive field and will give the best spatial information.</a:t>
            </a: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Why only Conv layers? - If we use it in FC layers, the spatial information is lost</a:t>
            </a: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800"/>
              <a:buFont typeface="Georgia"/>
              <a:buChar char="●"/>
            </a:pPr>
            <a:r>
              <a:rPr lang="en-US" sz="18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Guided GradCAM - Hadamard product (element-wise) of the heatmaps from the GradCAM and Guided Backpropagation.</a:t>
            </a: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800"/>
              <a:buFont typeface="Georgia"/>
              <a:buChar char="○"/>
            </a:pPr>
            <a:r>
              <a:rPr lang="en-US" sz="1800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Why? - Guided Backprop gives much higher quality output. Taking element-wise product with the GradCAM output will definitely only highlight the most important and high quality areas of the maps</a:t>
            </a:r>
            <a:endParaRPr sz="1800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7" name="Google Shape;147;p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eb4b1f1ad_0_8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54" name="Google Shape;154;g6eb4b1f1ad_0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22525"/>
            <a:ext cx="8839198" cy="3049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/>
          <p:nvPr/>
        </p:nvSpPr>
        <p:spPr>
          <a:xfrm>
            <a:off x="373063" y="152400"/>
            <a:ext cx="6853237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4D4D4D"/>
                </a:solidFill>
                <a:latin typeface="Georgia"/>
                <a:ea typeface="Georgia"/>
                <a:cs typeface="Georgia"/>
                <a:sym typeface="Georgia"/>
              </a:rPr>
              <a:t>Data Summary</a:t>
            </a:r>
            <a:endParaRPr sz="3600" b="0" i="0" u="none" strike="noStrike" cap="none">
              <a:solidFill>
                <a:srgbClr val="4D4D4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1" name="Google Shape;161;p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2" name="Google Shape;162;p9"/>
          <p:cNvSpPr txBox="1"/>
          <p:nvPr/>
        </p:nvSpPr>
        <p:spPr>
          <a:xfrm>
            <a:off x="468325" y="1709425"/>
            <a:ext cx="8016600" cy="4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Too many different to summarize.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Imagenet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Pascal VOC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COCO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777</Words>
  <Application>Microsoft Macintosh PowerPoint</Application>
  <PresentationFormat>On-screen Show (4:3)</PresentationFormat>
  <Paragraphs>109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Georgia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Qi, Yanjun (yq2h)</cp:lastModifiedBy>
  <cp:revision>1</cp:revision>
  <dcterms:created xsi:type="dcterms:W3CDTF">2009-01-05T15:07:26Z</dcterms:created>
  <dcterms:modified xsi:type="dcterms:W3CDTF">2021-06-17T20:35:19Z</dcterms:modified>
</cp:coreProperties>
</file>